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60" r:id="rId4"/>
    <p:sldId id="266" r:id="rId5"/>
    <p:sldId id="272" r:id="rId6"/>
    <p:sldId id="267" r:id="rId7"/>
    <p:sldId id="268" r:id="rId8"/>
    <p:sldId id="278" r:id="rId9"/>
    <p:sldId id="279" r:id="rId10"/>
    <p:sldId id="259" r:id="rId11"/>
    <p:sldId id="258" r:id="rId12"/>
    <p:sldId id="261" r:id="rId13"/>
    <p:sldId id="264" r:id="rId14"/>
    <p:sldId id="263" r:id="rId15"/>
    <p:sldId id="270" r:id="rId16"/>
    <p:sldId id="273" r:id="rId17"/>
    <p:sldId id="276" r:id="rId18"/>
    <p:sldId id="277" r:id="rId19"/>
    <p:sldId id="274" r:id="rId20"/>
    <p:sldId id="281" r:id="rId21"/>
    <p:sldId id="275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E41E4-9DF6-4F23-BB8D-1DC11C04E602}" type="datetimeFigureOut">
              <a:rPr lang="ru-RU" smtClean="0"/>
              <a:pPr/>
              <a:t>13.05.2020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D7AC-76B2-427C-ACE9-779F8732E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E41E4-9DF6-4F23-BB8D-1DC11C04E602}" type="datetimeFigureOut">
              <a:rPr lang="ru-RU" smtClean="0"/>
              <a:pPr/>
              <a:t>13.05.2020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D7AC-76B2-427C-ACE9-779F8732E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E41E4-9DF6-4F23-BB8D-1DC11C04E602}" type="datetimeFigureOut">
              <a:rPr lang="ru-RU" smtClean="0"/>
              <a:pPr/>
              <a:t>13.05.2020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D7AC-76B2-427C-ACE9-779F8732E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E41E4-9DF6-4F23-BB8D-1DC11C04E602}" type="datetimeFigureOut">
              <a:rPr lang="ru-RU" smtClean="0"/>
              <a:pPr/>
              <a:t>13.05.2020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D7AC-76B2-427C-ACE9-779F8732E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E41E4-9DF6-4F23-BB8D-1DC11C04E602}" type="datetimeFigureOut">
              <a:rPr lang="ru-RU" smtClean="0"/>
              <a:pPr/>
              <a:t>13.05.2020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D7AC-76B2-427C-ACE9-779F8732E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E41E4-9DF6-4F23-BB8D-1DC11C04E602}" type="datetimeFigureOut">
              <a:rPr lang="ru-RU" smtClean="0"/>
              <a:pPr/>
              <a:t>13.05.2020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D7AC-76B2-427C-ACE9-779F8732E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E41E4-9DF6-4F23-BB8D-1DC11C04E602}" type="datetimeFigureOut">
              <a:rPr lang="ru-RU" smtClean="0"/>
              <a:pPr/>
              <a:t>13.05.2020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D7AC-76B2-427C-ACE9-779F8732E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E41E4-9DF6-4F23-BB8D-1DC11C04E602}" type="datetimeFigureOut">
              <a:rPr lang="ru-RU" smtClean="0"/>
              <a:pPr/>
              <a:t>13.05.2020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D7AC-76B2-427C-ACE9-779F8732E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E41E4-9DF6-4F23-BB8D-1DC11C04E602}" type="datetimeFigureOut">
              <a:rPr lang="ru-RU" smtClean="0"/>
              <a:pPr/>
              <a:t>13.05.2020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D7AC-76B2-427C-ACE9-779F8732E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E41E4-9DF6-4F23-BB8D-1DC11C04E602}" type="datetimeFigureOut">
              <a:rPr lang="ru-RU" smtClean="0"/>
              <a:pPr/>
              <a:t>13.05.2020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D7AC-76B2-427C-ACE9-779F8732E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E41E4-9DF6-4F23-BB8D-1DC11C04E602}" type="datetimeFigureOut">
              <a:rPr lang="ru-RU" smtClean="0"/>
              <a:pPr/>
              <a:t>13.05.2020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D7AC-76B2-427C-ACE9-779F8732E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2E41E4-9DF6-4F23-BB8D-1DC11C04E602}" type="datetimeFigureOut">
              <a:rPr lang="ru-RU" smtClean="0"/>
              <a:pPr/>
              <a:t>13.05.2020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1CD7AC-76B2-427C-ACE9-779F8732E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1.png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22.png"/><Relationship Id="rId4" Type="http://schemas.openxmlformats.org/officeDocument/2006/relationships/image" Target="../media/image38.png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00175"/>
            <a:ext cx="7772400" cy="2100276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СОГЛАСНЫЕ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  [Т], [Д]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 ГЛУХИЕ –ЗВОНКИЕ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14612" y="3357562"/>
            <a:ext cx="4071966" cy="2281238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МБДОУ № 10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«Золушка» Г. Оха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Учитель-логопед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Иванова О.Ф 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2020 г.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87951" y="3571876"/>
            <a:ext cx="2716112" cy="3071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702" y="3714752"/>
            <a:ext cx="2162175" cy="270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142852"/>
            <a:ext cx="8572560" cy="1342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68" y="285728"/>
            <a:ext cx="785817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Вот тележка. Это – </a:t>
            </a:r>
            <a:r>
              <a:rPr lang="ru-RU" b="1" dirty="0" smtClean="0">
                <a:solidFill>
                  <a:srgbClr val="C00000"/>
                </a:solidFill>
              </a:rPr>
              <a:t>ТАЧКА</a:t>
            </a:r>
            <a:r>
              <a:rPr lang="ru-RU" b="1" dirty="0" smtClean="0">
                <a:solidFill>
                  <a:srgbClr val="C00000"/>
                </a:solidFill>
              </a:rPr>
              <a:t>.                                      </a:t>
            </a:r>
            <a:r>
              <a:rPr lang="ru-RU" b="1" dirty="0" smtClean="0">
                <a:solidFill>
                  <a:srgbClr val="C00000"/>
                </a:solidFill>
              </a:rPr>
              <a:t>Дом в саду зовётся ДАЧКА. 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06" y="1857364"/>
            <a:ext cx="4357718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837012"/>
            <a:ext cx="4500562" cy="4671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8148" y="142852"/>
            <a:ext cx="1026912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14290"/>
            <a:ext cx="1165557" cy="1455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«НАЗОВИ И НАЙДИ»:                                </a:t>
            </a:r>
            <a:r>
              <a:rPr lang="ru-RU" b="1" dirty="0" smtClean="0">
                <a:solidFill>
                  <a:srgbClr val="C00000"/>
                </a:solidFill>
              </a:rPr>
              <a:t>ЧЕТВЁРТЫЙ   ЛИШНИЙ</a:t>
            </a:r>
            <a:endParaRPr lang="ru-RU" dirty="0"/>
          </a:p>
        </p:txBody>
      </p:sp>
      <p:pic>
        <p:nvPicPr>
          <p:cNvPr id="3078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571744"/>
            <a:ext cx="2124075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2714620"/>
            <a:ext cx="2103088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6578" y="2428868"/>
            <a:ext cx="2357422" cy="2626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2928934"/>
            <a:ext cx="190500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214290"/>
            <a:ext cx="1165557" cy="1455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58148" y="142852"/>
            <a:ext cx="1026912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«НАЗОВИ И НАЙДИ»:                                </a:t>
            </a:r>
            <a:r>
              <a:rPr lang="ru-RU" b="1" dirty="0" smtClean="0">
                <a:solidFill>
                  <a:srgbClr val="C00000"/>
                </a:solidFill>
              </a:rPr>
              <a:t>ЧЕТВЁРТЫЙ   ЛИШНИЙ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643050"/>
            <a:ext cx="9144032" cy="3328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1785926"/>
            <a:ext cx="2000264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14290"/>
            <a:ext cx="1165557" cy="1455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8148" y="142852"/>
            <a:ext cx="1026912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5725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«НАЗОВИ И НАЙДИ»:                                </a:t>
            </a:r>
            <a:r>
              <a:rPr lang="ru-RU" b="1" dirty="0" smtClean="0">
                <a:solidFill>
                  <a:srgbClr val="C00000"/>
                </a:solidFill>
              </a:rPr>
              <a:t>ЧЕТВЁРТЫЙ   ЛИШНИЙ</a:t>
            </a:r>
            <a:endParaRPr lang="ru-RU" dirty="0"/>
          </a:p>
        </p:txBody>
      </p:sp>
      <p:pic>
        <p:nvPicPr>
          <p:cNvPr id="9" name="Рисунок 8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4214818"/>
            <a:ext cx="250033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4286256"/>
            <a:ext cx="3971925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0" y="1357299"/>
            <a:ext cx="1573627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14291"/>
            <a:ext cx="1165557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00958" y="214290"/>
            <a:ext cx="1162052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86182" y="1357298"/>
            <a:ext cx="2555670" cy="242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2910" y="4143380"/>
            <a:ext cx="278608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3929058" y="4286256"/>
            <a:ext cx="4857784" cy="2224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1357290" y="1428736"/>
            <a:ext cx="2286016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«НАЗОВИ И НАЙДИ»:                                </a:t>
            </a:r>
            <a:r>
              <a:rPr lang="ru-RU" b="1" dirty="0" smtClean="0">
                <a:solidFill>
                  <a:srgbClr val="C00000"/>
                </a:solidFill>
              </a:rPr>
              <a:t>ЧЕТВЁРТЫЙ   ЛИШНИЙ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071678"/>
            <a:ext cx="9072594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2214554"/>
            <a:ext cx="2071702" cy="2843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071811"/>
            <a:ext cx="221454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14290"/>
            <a:ext cx="1165557" cy="1455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8148" y="142852"/>
            <a:ext cx="1026912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РАЗДЕЛИ СЛОВО   НА   СЛОГИ</a:t>
            </a:r>
            <a:endParaRPr lang="ru-RU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72" y="3286124"/>
            <a:ext cx="5038725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00504"/>
            <a:ext cx="4077775" cy="2245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одержимое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1214422"/>
            <a:ext cx="3750495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30388" y="1071546"/>
            <a:ext cx="455645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185738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Назови </a:t>
            </a:r>
            <a:r>
              <a:rPr lang="ru-RU" b="1" u="sng" dirty="0" smtClean="0">
                <a:solidFill>
                  <a:srgbClr val="C00000"/>
                </a:solidFill>
              </a:rPr>
              <a:t>первый</a:t>
            </a:r>
            <a:r>
              <a:rPr lang="ru-RU" b="1" dirty="0" smtClean="0">
                <a:solidFill>
                  <a:srgbClr val="C00000"/>
                </a:solidFill>
              </a:rPr>
              <a:t> звук в словах                                   ТОМ, </a:t>
            </a:r>
            <a:r>
              <a:rPr lang="ru-RU" b="1" dirty="0" smtClean="0">
                <a:solidFill>
                  <a:srgbClr val="0070C0"/>
                </a:solidFill>
              </a:rPr>
              <a:t>ДОМ</a:t>
            </a:r>
            <a:r>
              <a:rPr lang="ru-RU" b="1" dirty="0" smtClean="0">
                <a:solidFill>
                  <a:srgbClr val="C00000"/>
                </a:solidFill>
              </a:rPr>
              <a:t>.                                                                </a:t>
            </a:r>
            <a:r>
              <a:rPr lang="ru-RU" b="1" dirty="0" smtClean="0">
                <a:solidFill>
                  <a:srgbClr val="0070C0"/>
                </a:solidFill>
              </a:rPr>
              <a:t>Назови </a:t>
            </a:r>
            <a:r>
              <a:rPr lang="ru-RU" b="1" u="sng" dirty="0" smtClean="0">
                <a:solidFill>
                  <a:srgbClr val="0070C0"/>
                </a:solidFill>
              </a:rPr>
              <a:t>второй</a:t>
            </a:r>
            <a:r>
              <a:rPr lang="ru-RU" b="1" dirty="0" smtClean="0">
                <a:solidFill>
                  <a:srgbClr val="0070C0"/>
                </a:solidFill>
              </a:rPr>
              <a:t> звук в словах.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3116"/>
            <a:ext cx="8229600" cy="398304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800" dirty="0" smtClean="0"/>
              <a:t>.</a:t>
            </a:r>
            <a:endParaRPr lang="ru-RU" sz="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000240"/>
            <a:ext cx="4286280" cy="4500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357298"/>
            <a:ext cx="714380" cy="691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1928802"/>
            <a:ext cx="3781425" cy="4714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357298"/>
            <a:ext cx="714380" cy="691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214290"/>
            <a:ext cx="857256" cy="1070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72462" y="428604"/>
            <a:ext cx="892965" cy="142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3043230" cy="141763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ВИДЕО «Дятел»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500174"/>
            <a:ext cx="4286280" cy="5357826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ДА-ТА-НА  – вот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высокая сосна.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На  сосне весёлый дятел:  </a:t>
            </a:r>
            <a:r>
              <a:rPr lang="ru-RU" b="1" dirty="0" err="1" smtClean="0">
                <a:solidFill>
                  <a:srgbClr val="C00000"/>
                </a:solidFill>
              </a:rPr>
              <a:t>Д-Д-д</a:t>
            </a:r>
            <a:r>
              <a:rPr lang="ru-RU" b="1" dirty="0" smtClean="0">
                <a:solidFill>
                  <a:srgbClr val="C00000"/>
                </a:solidFill>
              </a:rPr>
              <a:t>, 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Белке домик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конопатил: </a:t>
            </a:r>
            <a:r>
              <a:rPr lang="ru-RU" b="1" dirty="0" err="1" smtClean="0">
                <a:solidFill>
                  <a:srgbClr val="0070C0"/>
                </a:solidFill>
              </a:rPr>
              <a:t>Д-д-д</a:t>
            </a:r>
            <a:r>
              <a:rPr lang="ru-RU" b="1" dirty="0" smtClean="0">
                <a:solidFill>
                  <a:srgbClr val="0070C0"/>
                </a:solidFill>
              </a:rPr>
              <a:t>.  </a:t>
            </a:r>
            <a:r>
              <a:rPr lang="ru-RU" b="1" dirty="0" smtClean="0">
                <a:solidFill>
                  <a:srgbClr val="C00000"/>
                </a:solidFill>
              </a:rPr>
              <a:t>  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Дятел на стволе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сидит. </a:t>
            </a:r>
            <a:r>
              <a:rPr lang="ru-RU" b="1" dirty="0" smtClean="0">
                <a:solidFill>
                  <a:srgbClr val="0070C0"/>
                </a:solidFill>
              </a:rPr>
              <a:t>Клювом по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нему стучит:                                        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Д – Д – Д,  </a:t>
            </a:r>
            <a:r>
              <a:rPr lang="ru-RU" b="1" dirty="0" err="1" smtClean="0">
                <a:solidFill>
                  <a:srgbClr val="0070C0"/>
                </a:solidFill>
              </a:rPr>
              <a:t>д-д-д</a:t>
            </a:r>
            <a:r>
              <a:rPr lang="ru-RU" b="1" dirty="0" smtClean="0">
                <a:solidFill>
                  <a:srgbClr val="0070C0"/>
                </a:solidFill>
              </a:rPr>
              <a:t>!</a:t>
            </a:r>
            <a:r>
              <a:rPr lang="ru-RU" b="1" dirty="0" smtClean="0">
                <a:solidFill>
                  <a:srgbClr val="C00000"/>
                </a:solidFill>
              </a:rPr>
              <a:t>  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Раздаётся звонкий  стук.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285728"/>
            <a:ext cx="4143404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24" y="214290"/>
            <a:ext cx="93289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6380" y="274638"/>
            <a:ext cx="340042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Посадил Толя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643570" y="1214422"/>
            <a:ext cx="3214710" cy="491174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600" b="1" dirty="0" smtClean="0">
                <a:solidFill>
                  <a:srgbClr val="C00000"/>
                </a:solidFill>
              </a:rPr>
              <a:t>тополь за полем.</a:t>
            </a:r>
          </a:p>
          <a:p>
            <a:pPr>
              <a:buNone/>
            </a:pPr>
            <a:r>
              <a:rPr lang="ru-RU" sz="3600" b="1" dirty="0" smtClean="0">
                <a:solidFill>
                  <a:srgbClr val="C00000"/>
                </a:solidFill>
              </a:rPr>
              <a:t>По полю по полю шёл к тополю  Толя.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5387870" cy="67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rgbClr val="0070C0"/>
                </a:solidFill>
              </a:rPr>
              <a:t>Игра «Магазин» 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298"/>
            <a:ext cx="8686800" cy="3571900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В </a:t>
            </a:r>
            <a:r>
              <a:rPr lang="ru-RU" b="1" dirty="0">
                <a:solidFill>
                  <a:srgbClr val="C00000"/>
                </a:solidFill>
              </a:rPr>
              <a:t>магазине разные КАРТИНКИ. </a:t>
            </a:r>
            <a:endParaRPr lang="ru-RU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При </a:t>
            </a:r>
            <a:r>
              <a:rPr lang="ru-RU" b="1" dirty="0">
                <a:solidFill>
                  <a:srgbClr val="C00000"/>
                </a:solidFill>
              </a:rPr>
              <a:t>«покупке» ребёнок должен вежливо </a:t>
            </a:r>
            <a:endParaRPr lang="ru-RU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попросить</a:t>
            </a:r>
            <a:r>
              <a:rPr lang="ru-RU" b="1" dirty="0">
                <a:solidFill>
                  <a:srgbClr val="C00000"/>
                </a:solidFill>
              </a:rPr>
              <a:t>, объяснить, что ему нужно и для </a:t>
            </a:r>
            <a:endParaRPr lang="ru-RU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чего</a:t>
            </a:r>
            <a:r>
              <a:rPr lang="ru-RU" b="1" dirty="0">
                <a:solidFill>
                  <a:srgbClr val="C00000"/>
                </a:solidFill>
              </a:rPr>
              <a:t>, выполнить одно из вышеназванных </a:t>
            </a:r>
            <a:endParaRPr lang="ru-RU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заданий </a:t>
            </a:r>
            <a:r>
              <a:rPr lang="ru-RU" b="1" dirty="0">
                <a:solidFill>
                  <a:srgbClr val="C00000"/>
                </a:solidFill>
              </a:rPr>
              <a:t>по звуковому анализу, а получив </a:t>
            </a:r>
            <a:endParaRPr lang="ru-RU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«покупку», поблагодарить и попрощаться.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14312"/>
            <a:ext cx="1758204" cy="138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183427" y="142852"/>
            <a:ext cx="1746291" cy="1389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06" y="5357826"/>
            <a:ext cx="1500198" cy="1057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71604" y="5000636"/>
            <a:ext cx="1481133" cy="1462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5072074"/>
            <a:ext cx="2018519" cy="156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3504" y="5000636"/>
            <a:ext cx="1000132" cy="1530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86512" y="4929198"/>
            <a:ext cx="1162051" cy="1568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567608" y="4929198"/>
            <a:ext cx="1576392" cy="1457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                                    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4114800" cy="576899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b="1" i="1" dirty="0" smtClean="0">
                <a:solidFill>
                  <a:srgbClr val="C00000"/>
                </a:solidFill>
              </a:rPr>
              <a:t>АРТИКУЛЯЦИОННАЯ ГИМНАСТИКА </a:t>
            </a:r>
            <a:r>
              <a:rPr lang="ru-RU" b="1" dirty="0" smtClean="0">
                <a:solidFill>
                  <a:srgbClr val="C00000"/>
                </a:solidFill>
              </a:rPr>
              <a:t>–                                   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ШИРЕ </a:t>
            </a:r>
            <a:r>
              <a:rPr lang="ru-RU" sz="2400" b="1" dirty="0" smtClean="0">
                <a:solidFill>
                  <a:srgbClr val="002060"/>
                </a:solidFill>
              </a:rPr>
              <a:t>РОТ, ЯЗЫК НА НЁБО: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      «МОЛОТОК»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СТУЧИТ – Т – Т – Т - БУКВЕ «Т» – Я ЛУЧШИЙ ДРУГ».    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«ДЯТЕЛ» -                                </a:t>
            </a:r>
            <a:r>
              <a:rPr lang="ru-RU" sz="2600" b="1" dirty="0" smtClean="0">
                <a:solidFill>
                  <a:srgbClr val="002060"/>
                </a:solidFill>
              </a:rPr>
              <a:t>НА СОСНЕ ВЕСЁЛЫЙ ДЯТЕЛ – Д-Д-Д – БЕЛКЕ </a:t>
            </a:r>
          </a:p>
          <a:p>
            <a:pPr>
              <a:buNone/>
            </a:pPr>
            <a:r>
              <a:rPr lang="ru-RU" sz="2600" b="1" dirty="0" smtClean="0">
                <a:solidFill>
                  <a:srgbClr val="002060"/>
                </a:solidFill>
              </a:rPr>
              <a:t>ДОМИК   КО- НО-ПА-ТИЛ.</a:t>
            </a:r>
          </a:p>
          <a:p>
            <a:pPr>
              <a:buNone/>
            </a:pPr>
            <a:r>
              <a:rPr lang="ru-RU" sz="2000" b="1" i="1" dirty="0" smtClean="0">
                <a:solidFill>
                  <a:srgbClr val="002060"/>
                </a:solidFill>
              </a:rPr>
              <a:t>    ВАШ  РЕБЁНОК ПОНИМАЕТ:                                             ЧТО ТАКОЕ </a:t>
            </a:r>
            <a:r>
              <a:rPr lang="ru-RU" sz="2000" b="1" i="1" dirty="0" smtClean="0">
                <a:solidFill>
                  <a:srgbClr val="C00000"/>
                </a:solidFill>
              </a:rPr>
              <a:t>КО-НО-ПА-ТИЛ - ?</a:t>
            </a:r>
          </a:p>
          <a:p>
            <a:pPr>
              <a:buNone/>
            </a:pPr>
            <a:endParaRPr lang="ru-RU" sz="2600" b="1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357166"/>
            <a:ext cx="4143404" cy="6343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1" algn="ctr" rtl="0">
              <a:spcBef>
                <a:spcPct val="0"/>
              </a:spcBef>
            </a:pPr>
            <a:r>
              <a:rPr lang="ru-RU" sz="4400" b="1" dirty="0" smtClean="0">
                <a:solidFill>
                  <a:srgbClr val="C00000"/>
                </a:solidFill>
              </a:rPr>
              <a:t>Допиши предложения, </a:t>
            </a:r>
            <a:br>
              <a:rPr lang="ru-RU" sz="4400" b="1" dirty="0" smtClean="0">
                <a:solidFill>
                  <a:srgbClr val="C00000"/>
                </a:solidFill>
              </a:rPr>
            </a:br>
            <a:r>
              <a:rPr lang="ru-RU" sz="4400" b="1" dirty="0" smtClean="0">
                <a:solidFill>
                  <a:srgbClr val="C00000"/>
                </a:solidFill>
              </a:rPr>
              <a:t>изменяя слова в скобках.</a:t>
            </a:r>
            <a:br>
              <a:rPr lang="ru-RU" sz="4400" b="1" dirty="0" smtClean="0">
                <a:solidFill>
                  <a:srgbClr val="C00000"/>
                </a:solidFill>
              </a:rPr>
            </a:br>
            <a:endParaRPr lang="ru-RU" sz="4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Дети решили трудную …..............  .</a:t>
            </a:r>
            <a:endParaRPr lang="ru-RU" sz="1800" b="1" dirty="0" smtClean="0">
              <a:solidFill>
                <a:srgbClr val="0070C0"/>
              </a:solidFill>
            </a:endParaRPr>
          </a:p>
          <a:p>
            <a:r>
              <a:rPr lang="ru-RU" b="1" dirty="0" smtClean="0">
                <a:solidFill>
                  <a:srgbClr val="C00000"/>
                </a:solidFill>
              </a:rPr>
              <a:t>Птицы улетели в теплые …..........  .</a:t>
            </a:r>
            <a:endParaRPr lang="ru-RU" sz="1800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0070C0"/>
                </a:solidFill>
              </a:rPr>
              <a:t>Девочка кормила …......................  </a:t>
            </a:r>
            <a:r>
              <a:rPr lang="ru-RU" b="1" dirty="0" smtClean="0">
                <a:solidFill>
                  <a:srgbClr val="C00000"/>
                </a:solidFill>
              </a:rPr>
              <a:t>.</a:t>
            </a:r>
            <a:endParaRPr lang="ru-RU" sz="1800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C00000"/>
                </a:solidFill>
              </a:rPr>
              <a:t>Дина увидела на дереве …............  .</a:t>
            </a:r>
            <a:endParaRPr lang="ru-RU" sz="18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</a:t>
            </a:r>
            <a:endParaRPr lang="ru-RU" sz="1800" b="1" dirty="0" smtClean="0">
              <a:solidFill>
                <a:srgbClr val="C00000"/>
              </a:solidFill>
            </a:endParaRPr>
          </a:p>
          <a:p>
            <a:r>
              <a:rPr lang="ru-RU" b="1" i="1" dirty="0" smtClean="0">
                <a:solidFill>
                  <a:srgbClr val="0070C0"/>
                </a:solidFill>
              </a:rPr>
              <a:t>( уточка, задача, дятел, страна)</a:t>
            </a:r>
            <a:endParaRPr lang="ru-RU" sz="1800" b="1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 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868610"/>
          </a:xfrm>
        </p:spPr>
        <p:txBody>
          <a:bodyPr>
            <a:normAutofit/>
          </a:bodyPr>
          <a:lstStyle/>
          <a:p>
            <a:r>
              <a:rPr lang="ru-RU" b="1" dirty="0" smtClean="0"/>
              <a:t>Кто все звуки угадает, тот награду получает…                                                </a:t>
            </a:r>
            <a:r>
              <a:rPr lang="ru-RU" b="1" dirty="0" smtClean="0">
                <a:solidFill>
                  <a:srgbClr val="C00000"/>
                </a:solidFill>
              </a:rPr>
              <a:t>С какими звуками сегодня играли?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286124"/>
            <a:ext cx="8472518" cy="2840039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Назови слова  с глухим  согласным звуком </a:t>
            </a:r>
            <a:r>
              <a:rPr lang="ru-RU" b="1" dirty="0" smtClean="0"/>
              <a:t>[Т]</a:t>
            </a:r>
            <a:r>
              <a:rPr lang="ru-RU" b="1" dirty="0" smtClean="0">
                <a:solidFill>
                  <a:srgbClr val="002060"/>
                </a:solidFill>
              </a:rPr>
              <a:t>,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 -  Слова  со звонким  согласным звуком</a:t>
            </a:r>
            <a:r>
              <a:rPr lang="ru-RU" b="1" dirty="0" smtClean="0"/>
              <a:t> [Д]. 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642918"/>
            <a:ext cx="8786842" cy="1571636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</a:rPr>
              <a:t>ПЕРЕД ЗЕРКАЛОМ                                                            </a:t>
            </a:r>
            <a:r>
              <a:rPr lang="ru-RU" b="1" dirty="0" smtClean="0">
                <a:solidFill>
                  <a:srgbClr val="C00000"/>
                </a:solidFill>
              </a:rPr>
              <a:t>ГЛУХО</a:t>
            </a:r>
            <a:r>
              <a:rPr lang="ru-RU" dirty="0" smtClean="0"/>
              <a:t>, без участия </a:t>
            </a:r>
            <a:r>
              <a:rPr lang="ru-RU" dirty="0" smtClean="0"/>
              <a:t>голоса</a:t>
            </a:r>
            <a:r>
              <a:rPr lang="ru-RU" b="1" dirty="0" smtClean="0">
                <a:solidFill>
                  <a:srgbClr val="C00000"/>
                </a:solidFill>
              </a:rPr>
              <a:t>:                             «МОЛОТОК» </a:t>
            </a:r>
            <a:r>
              <a:rPr lang="ru-RU" b="1" dirty="0" smtClean="0">
                <a:solidFill>
                  <a:srgbClr val="C00000"/>
                </a:solidFill>
              </a:rPr>
              <a:t>–Т – Т – Т.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ЗВОНКО, </a:t>
            </a:r>
            <a:r>
              <a:rPr lang="ru-RU" dirty="0" smtClean="0"/>
              <a:t>с участием голоса</a:t>
            </a:r>
            <a:r>
              <a:rPr lang="ru-RU" b="1" dirty="0" smtClean="0">
                <a:solidFill>
                  <a:srgbClr val="0070C0"/>
                </a:solidFill>
              </a:rPr>
              <a:t>:                                </a:t>
            </a:r>
            <a:r>
              <a:rPr lang="ru-RU" b="1" dirty="0" smtClean="0">
                <a:solidFill>
                  <a:srgbClr val="0070C0"/>
                </a:solidFill>
              </a:rPr>
              <a:t>«ДЯТЕЛ» </a:t>
            </a:r>
            <a:r>
              <a:rPr lang="ru-RU" b="1" dirty="0" smtClean="0">
                <a:solidFill>
                  <a:srgbClr val="0070C0"/>
                </a:solidFill>
              </a:rPr>
              <a:t>–</a:t>
            </a:r>
            <a:r>
              <a:rPr lang="ru-RU" b="1" dirty="0" smtClean="0"/>
              <a:t>Д-Д-Д.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20147765">
            <a:off x="888633" y="2773261"/>
            <a:ext cx="2500330" cy="3825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64" y="2857496"/>
            <a:ext cx="2500330" cy="400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ГЛУХО – стучит барабан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ЗВОНКО  -  звенит колокольчик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857364"/>
            <a:ext cx="3670903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>
              <a:buNone/>
            </a:pP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2071678"/>
            <a:ext cx="2857520" cy="45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Пой за мной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714356"/>
            <a:ext cx="8401080" cy="378621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ДА - ДУ - ТА – у </a:t>
            </a:r>
            <a:r>
              <a:rPr lang="ru-RU" b="1" dirty="0">
                <a:solidFill>
                  <a:srgbClr val="C00000"/>
                </a:solidFill>
              </a:rPr>
              <a:t>нас дома   чистота,     	                                                       </a:t>
            </a:r>
            <a:r>
              <a:rPr lang="ru-RU" b="1" dirty="0" smtClean="0">
                <a:solidFill>
                  <a:srgbClr val="C00000"/>
                </a:solidFill>
              </a:rPr>
              <a:t>                                   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ДА </a:t>
            </a:r>
            <a:r>
              <a:rPr lang="ru-RU" b="1" dirty="0">
                <a:solidFill>
                  <a:srgbClr val="C00000"/>
                </a:solidFill>
              </a:rPr>
              <a:t>–</a:t>
            </a:r>
            <a:r>
              <a:rPr lang="ru-RU" b="1" dirty="0" smtClean="0">
                <a:solidFill>
                  <a:srgbClr val="C00000"/>
                </a:solidFill>
              </a:rPr>
              <a:t>ДЫ - ТА </a:t>
            </a:r>
            <a:r>
              <a:rPr lang="ru-RU" b="1" dirty="0">
                <a:solidFill>
                  <a:srgbClr val="C00000"/>
                </a:solidFill>
              </a:rPr>
              <a:t>– убежали два кота,                                         </a:t>
            </a:r>
            <a:endParaRPr lang="ru-RU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ДУ </a:t>
            </a:r>
            <a:r>
              <a:rPr lang="ru-RU" b="1" dirty="0">
                <a:solidFill>
                  <a:srgbClr val="C00000"/>
                </a:solidFill>
              </a:rPr>
              <a:t>– </a:t>
            </a:r>
            <a:r>
              <a:rPr lang="ru-RU" b="1" dirty="0" smtClean="0">
                <a:solidFill>
                  <a:srgbClr val="C00000"/>
                </a:solidFill>
              </a:rPr>
              <a:t>ДО </a:t>
            </a:r>
            <a:r>
              <a:rPr lang="ru-RU" b="1" dirty="0">
                <a:solidFill>
                  <a:srgbClr val="C00000"/>
                </a:solidFill>
              </a:rPr>
              <a:t>- ТУ – завязали бант коту. </a:t>
            </a:r>
            <a:endParaRPr lang="ru-RU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ДЫ – ДУ - ТЫ </a:t>
            </a:r>
            <a:r>
              <a:rPr lang="ru-RU" b="1" dirty="0">
                <a:solidFill>
                  <a:srgbClr val="C00000"/>
                </a:solidFill>
              </a:rPr>
              <a:t>– сметану съели всю коты,                                </a:t>
            </a:r>
            <a:endParaRPr lang="ru-RU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ТЫ – ДЫ - ТИ – кашу съели всю почти.                                                            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ОТ  </a:t>
            </a:r>
            <a:r>
              <a:rPr lang="ru-RU" b="1" dirty="0">
                <a:solidFill>
                  <a:srgbClr val="C00000"/>
                </a:solidFill>
              </a:rPr>
              <a:t>– ДО - ОТ – под столом сидит кот. </a:t>
            </a:r>
            <a:r>
              <a:rPr lang="ru-RU" b="1" dirty="0" smtClean="0">
                <a:solidFill>
                  <a:srgbClr val="C00000"/>
                </a:solidFill>
              </a:rPr>
              <a:t>      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4071942"/>
            <a:ext cx="4714908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6500834"/>
            <a:ext cx="571504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143380"/>
            <a:ext cx="2143140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6572264" y="0"/>
            <a:ext cx="2285984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10450" y="2500306"/>
            <a:ext cx="173355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6903828" y="4500570"/>
            <a:ext cx="2240172" cy="23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ГЛУХО    – </a:t>
            </a:r>
            <a:r>
              <a:rPr lang="ru-RU" b="1" dirty="0">
                <a:solidFill>
                  <a:srgbClr val="C00000"/>
                </a:solidFill>
              </a:rPr>
              <a:t>Т-Т-Т </a:t>
            </a:r>
            <a:r>
              <a:rPr lang="ru-RU" b="1" dirty="0" smtClean="0">
                <a:solidFill>
                  <a:srgbClr val="C00000"/>
                </a:solidFill>
              </a:rPr>
              <a:t>- ТОРТ                                           </a:t>
            </a:r>
            <a:r>
              <a:rPr lang="ru-RU" b="1" dirty="0" smtClean="0">
                <a:solidFill>
                  <a:srgbClr val="0070C0"/>
                </a:solidFill>
              </a:rPr>
              <a:t>ЗВОНКО – Д-Д-Д - ДУПЛО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071678"/>
            <a:ext cx="4786314" cy="3706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714488"/>
            <a:ext cx="4429124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14290"/>
            <a:ext cx="1165557" cy="1455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8148" y="142852"/>
            <a:ext cx="1026912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ГЛУХО – Т-Т-Т -  ТУЧА                                             </a:t>
            </a:r>
            <a:r>
              <a:rPr lang="ru-RU" b="1" dirty="0" smtClean="0">
                <a:solidFill>
                  <a:srgbClr val="0070C0"/>
                </a:solidFill>
              </a:rPr>
              <a:t>ЗВОНКО – Д-Д-Д - ДОЖДИК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571612"/>
            <a:ext cx="671517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3286124"/>
            <a:ext cx="592935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8148" y="142852"/>
            <a:ext cx="1026912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14290"/>
            <a:ext cx="1165557" cy="1455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ГЛУХО –   Т-Т-Т - КИТ                                             </a:t>
            </a:r>
            <a:r>
              <a:rPr lang="ru-RU" b="1" dirty="0" smtClean="0">
                <a:solidFill>
                  <a:srgbClr val="0070C0"/>
                </a:solidFill>
              </a:rPr>
              <a:t>ЗВОНКО –   Д-Д-Д- ДУШ</a:t>
            </a:r>
            <a:endParaRPr lang="ru-RU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1928802"/>
            <a:ext cx="4543397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62635" y="2143116"/>
            <a:ext cx="2124075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14290"/>
            <a:ext cx="1165557" cy="1455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8148" y="142852"/>
            <a:ext cx="1026912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29576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ГЛУХО –   Т-Т-Т - ТАБЛЕТКИ                                             </a:t>
            </a:r>
            <a:r>
              <a:rPr lang="ru-RU" b="1" dirty="0" smtClean="0">
                <a:solidFill>
                  <a:srgbClr val="0070C0"/>
                </a:solidFill>
              </a:rPr>
              <a:t>ЗВОНКО –   Д-Д-Д- ДОКТОР</a:t>
            </a:r>
            <a:endParaRPr lang="ru-RU" dirty="0"/>
          </a:p>
        </p:txBody>
      </p:sp>
      <p:pic>
        <p:nvPicPr>
          <p:cNvPr id="4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643050"/>
            <a:ext cx="3357586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1643050"/>
            <a:ext cx="2500330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06" y="214290"/>
            <a:ext cx="1165557" cy="1455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8148" y="142852"/>
            <a:ext cx="1026912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5771</TotalTime>
  <Words>390</Words>
  <Application>Microsoft Office PowerPoint</Application>
  <PresentationFormat>Экран (4:3)</PresentationFormat>
  <Paragraphs>69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СОГЛАСНЫЕ   [Т], [Д]   ГЛУХИЕ –ЗВОНКИЕ</vt:lpstr>
      <vt:lpstr>                                    </vt:lpstr>
      <vt:lpstr>ПЕРЕД ЗЕРКАЛОМ                                                            ГЛУХО, без участия голоса:                             «МОЛОТОК» –Т – Т – Т. ЗВОНКО, с участием голоса:                                «ДЯТЕЛ» –Д-Д-Д.</vt:lpstr>
      <vt:lpstr>ГЛУХО – стучит барабан ЗВОНКО  -  звенит колокольчик</vt:lpstr>
      <vt:lpstr>Пой за мной</vt:lpstr>
      <vt:lpstr>ГЛУХО    – Т-Т-Т - ТОРТ                                           ЗВОНКО – Д-Д-Д - ДУПЛО</vt:lpstr>
      <vt:lpstr>ГЛУХО – Т-Т-Т -  ТУЧА                                             ЗВОНКО – Д-Д-Д - ДОЖДИК</vt:lpstr>
      <vt:lpstr>ГЛУХО –   Т-Т-Т - КИТ                                             ЗВОНКО –   Д-Д-Д- ДУШ</vt:lpstr>
      <vt:lpstr>ГЛУХО –   Т-Т-Т - ТАБЛЕТКИ                                             ЗВОНКО –   Д-Д-Д- ДОКТОР</vt:lpstr>
      <vt:lpstr>Вот тележка. Это – ТАЧКА.                                      Дом в саду зовётся ДАЧКА. </vt:lpstr>
      <vt:lpstr>«НАЗОВИ И НАЙДИ»:                                ЧЕТВЁРТЫЙ   ЛИШНИЙ</vt:lpstr>
      <vt:lpstr>«НАЗОВИ И НАЙДИ»:                                ЧЕТВЁРТЫЙ   ЛИШНИЙ</vt:lpstr>
      <vt:lpstr>«НАЗОВИ И НАЙДИ»:                                ЧЕТВЁРТЫЙ   ЛИШНИЙ</vt:lpstr>
      <vt:lpstr>«НАЗОВИ И НАЙДИ»:                                ЧЕТВЁРТЫЙ   ЛИШНИЙ</vt:lpstr>
      <vt:lpstr>РАЗДЕЛИ СЛОВО   НА   СЛОГИ</vt:lpstr>
      <vt:lpstr>Назови первый звук в словах                                   ТОМ, ДОМ.                                                                Назови второй звук в словах.</vt:lpstr>
      <vt:lpstr>ВИДЕО «Дятел»</vt:lpstr>
      <vt:lpstr>Посадил Толя </vt:lpstr>
      <vt:lpstr>Игра «Магазин» </vt:lpstr>
      <vt:lpstr>Допиши предложения,  изменяя слова в скобках. </vt:lpstr>
      <vt:lpstr>Кто все звуки угадает, тот награду получает…                                                С какими звуками сегодня играли?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СОГЛАСНЫЕ   Т  Д   ГЛУХИЕ –ЗВОНКИЕ</dc:title>
  <dc:creator>111</dc:creator>
  <cp:lastModifiedBy>111</cp:lastModifiedBy>
  <cp:revision>37</cp:revision>
  <dcterms:created xsi:type="dcterms:W3CDTF">2020-01-05T04:44:20Z</dcterms:created>
  <dcterms:modified xsi:type="dcterms:W3CDTF">2020-05-13T11:53:25Z</dcterms:modified>
</cp:coreProperties>
</file>